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iXm5G7GurVLCJfbpmvaqcRuUKB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27b8c73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27b8c73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27b8c732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27b8c732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1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13" name="Google Shape;13;p1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oogle Shape;17;p11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18" name="Google Shape;18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" name="Google Shape;21;p11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22" name="Google Shape;2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11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20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12" name="Google Shape;112;p2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20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16" name="Google Shape;116;p2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20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" name="Google Shape;32;p1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33" name="Google Shape;33;p1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1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37" name="Google Shape;37;p1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1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41" name="Google Shape;41;p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" name="Google Shape;44;p1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45" name="Google Shape;45;p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" name="Google Shape;48;p12"/>
          <p:cNvGrpSpPr/>
          <p:nvPr/>
        </p:nvGrpSpPr>
        <p:grpSpPr>
          <a:xfrm>
            <a:off x="199149" y="4055652"/>
            <a:ext cx="2795413" cy="1083308"/>
            <a:chOff x="6917201" y="0"/>
            <a:chExt cx="2227777" cy="863400"/>
          </a:xfrm>
        </p:grpSpPr>
        <p:sp>
          <p:nvSpPr>
            <p:cNvPr id="49" name="Google Shape;49;p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58" name="Google Shape;58;p1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62" name="Google Shape;62;p1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Google Shape;65;p1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18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4350" y="294400"/>
            <a:ext cx="2277350" cy="22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"/>
          <p:cNvSpPr txBox="1"/>
          <p:nvPr/>
        </p:nvSpPr>
        <p:spPr>
          <a:xfrm>
            <a:off x="499725" y="2571750"/>
            <a:ext cx="82866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1" lang="uk" sz="35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Результати опитування</a:t>
            </a:r>
            <a:endParaRPr b="1" i="1" sz="3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1" lang="uk" sz="35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“Якісна робота старост академічних груп”</a:t>
            </a:r>
            <a:endParaRPr b="1" i="1" sz="3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gd27b8c732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375" y="152400"/>
            <a:ext cx="714924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gd27b8c7329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525" y="92412"/>
            <a:ext cx="7212050" cy="49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/>
          <p:nvPr/>
        </p:nvSpPr>
        <p:spPr>
          <a:xfrm>
            <a:off x="398325" y="398325"/>
            <a:ext cx="4831800" cy="42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uk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Протягом 13-15 квітня 2021 року студенти Галицького коледжі мені В’ячеслава Чорновола проходили онлайн опитування, яке стосувалось роботи старост академічних груп.  Кількість його учасників — 444 студенти. </a:t>
            </a:r>
            <a:endParaRPr b="1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uk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Крім того, студенти мали змогу висловити власні пропозиції щодо покращення роботи старости академічної групи.</a:t>
            </a:r>
            <a:endParaRPr b="1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34475" y="1493325"/>
            <a:ext cx="3241926" cy="205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/>
          <p:nvPr/>
        </p:nvSpPr>
        <p:spPr>
          <a:xfrm>
            <a:off x="337700" y="337700"/>
            <a:ext cx="8468700" cy="943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uk" sz="23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1. Чи задоволені Ви роботою старостою Вашої групи?</a:t>
            </a:r>
            <a:endParaRPr b="1" i="0" sz="23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1" name="Google Shape;14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6550" y="1353363"/>
            <a:ext cx="4771299" cy="1982875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2" name="Google Shape;142;p3"/>
          <p:cNvSpPr/>
          <p:nvPr/>
        </p:nvSpPr>
        <p:spPr>
          <a:xfrm>
            <a:off x="337700" y="3463625"/>
            <a:ext cx="8416500" cy="14373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uk" sz="23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Студентів в більшій половині, а саме 351 задовільняє якість роботи старости академічної групи, 68 - частково, лиш 25 - не задовільняє їх робота.</a:t>
            </a:r>
            <a:endParaRPr b="1" i="0" sz="23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/>
          <p:nvPr/>
        </p:nvSpPr>
        <p:spPr>
          <a:xfrm>
            <a:off x="259775" y="294400"/>
            <a:ext cx="8563800" cy="9699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uk" sz="21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2. Чи впливає робота старости на діяльність Вашої групи?</a:t>
            </a:r>
            <a:endParaRPr b="1" i="0" sz="21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2813" y="1347425"/>
            <a:ext cx="4657725" cy="21240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9" name="Google Shape;149;p4"/>
          <p:cNvSpPr/>
          <p:nvPr/>
        </p:nvSpPr>
        <p:spPr>
          <a:xfrm>
            <a:off x="337700" y="3532900"/>
            <a:ext cx="8433900" cy="12729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uk" sz="17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Робота старости є надзвичайно важливою діяльністю групи за результатами опитування, де 281 студент вважає, що це є дійсно потрібним, 112 - частково та 51 студент вважає, що робота старости не впливає на діяльність групи.</a:t>
            </a:r>
            <a:endParaRPr b="1" i="0" sz="17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/>
          <p:nvPr/>
        </p:nvSpPr>
        <p:spPr>
          <a:xfrm>
            <a:off x="259775" y="320400"/>
            <a:ext cx="8555100" cy="640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uk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3. Чи необхідний контроль за діяльністю груп?</a:t>
            </a:r>
            <a:endParaRPr b="1" i="0" sz="2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5" name="Google Shape;15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8625" y="1053000"/>
            <a:ext cx="5067300" cy="22098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6" name="Google Shape;156;p5"/>
          <p:cNvSpPr/>
          <p:nvPr/>
        </p:nvSpPr>
        <p:spPr>
          <a:xfrm>
            <a:off x="268425" y="3359725"/>
            <a:ext cx="8503200" cy="14373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uk" sz="19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Студенти вважають, що староста є незалежною та неупередженою у своїй діяльності, проте необхідні певні звіти щодо роботи в семестровому заліку, аби демострувати ефективність діяльності старости.</a:t>
            </a:r>
            <a:endParaRPr b="1" i="0" sz="19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/>
          <p:nvPr/>
        </p:nvSpPr>
        <p:spPr>
          <a:xfrm>
            <a:off x="268425" y="259775"/>
            <a:ext cx="8589900" cy="640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uk" sz="19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4. Чи зловживає староста своїми повноваженнями?</a:t>
            </a:r>
            <a:endParaRPr b="1" i="0" sz="19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2" name="Google Shape;16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1075" y="983725"/>
            <a:ext cx="4629150" cy="21717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3" name="Google Shape;163;p6"/>
          <p:cNvSpPr/>
          <p:nvPr/>
        </p:nvSpPr>
        <p:spPr>
          <a:xfrm>
            <a:off x="329050" y="3290450"/>
            <a:ext cx="8529300" cy="1524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uk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Здійснюючи повноваження старости, студенти вважають, зловживання своїм становищем - відсутнє. Така думка у 347 студентів, часткове зловживання - 50, явне зловживання - 47.</a:t>
            </a:r>
            <a:endParaRPr b="1" i="0" sz="2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/>
          <p:nvPr/>
        </p:nvSpPr>
        <p:spPr>
          <a:xfrm>
            <a:off x="259775" y="311725"/>
            <a:ext cx="8563800" cy="12297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uk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5. Чи необхідно, на Вашу думку, винагороджувати діяльність старост, шляхом додавання додаткових балів до стипендіального рейтингу студентів в розмірі 0,1 бал? Чи достатня винагорода?</a:t>
            </a:r>
            <a:endParaRPr b="1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8025" y="1624550"/>
            <a:ext cx="5372100" cy="16659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0" name="Google Shape;170;p7"/>
          <p:cNvSpPr/>
          <p:nvPr/>
        </p:nvSpPr>
        <p:spPr>
          <a:xfrm>
            <a:off x="294400" y="3567550"/>
            <a:ext cx="8563800" cy="13077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uk" sz="1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На думку студентів, діяльність старост груп повинна бути належно оцінена, оскільки староста групи - це важлива складова студентського колективу, робота важлива і винагорода за роботу повинна бути відповідна, так вважають 276 студентів, ні - 138.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/>
          <p:nvPr/>
        </p:nvSpPr>
        <p:spPr>
          <a:xfrm>
            <a:off x="277100" y="311725"/>
            <a:ext cx="8563800" cy="8400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uk" sz="19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Запитання 6. Як ви вважаєте робота старост повинна бути належно оцінена?</a:t>
            </a:r>
            <a:endParaRPr b="1" i="0" sz="19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6" name="Google Shape;17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625" y="1296250"/>
            <a:ext cx="7674750" cy="310255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/>
          <p:nvPr/>
        </p:nvSpPr>
        <p:spPr>
          <a:xfrm>
            <a:off x="294400" y="294400"/>
            <a:ext cx="8416800" cy="7275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uk" sz="17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Пропозиції щодо покращення діяльності старост груп від студентів</a:t>
            </a:r>
            <a:endParaRPr b="1" i="0" sz="17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Google Shape;182;p9"/>
          <p:cNvSpPr/>
          <p:nvPr/>
        </p:nvSpPr>
        <p:spPr>
          <a:xfrm>
            <a:off x="320375" y="1091050"/>
            <a:ext cx="8468700" cy="36195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Староста групи - це важлива складова студентського колективу, робота важлива і винагорода за роботу повинна бути відповідна!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Потрібно брати до уваги роботу старост, так як це досить відповідально.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Робота виконується швидко та ефективно.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Підвищити додаткові бали для старост, так як вони виконують важливі функції у групах.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Додавати більше додаткових балів, у разі закінчення семестрового заліку групи без академічних заборогованостей.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Пропонуємо аби старости складали своєрідний звіт про свою роботу.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AutoNum type="arabicPeriod"/>
            </a:pPr>
            <a:r>
              <a:rPr b="1" i="0" lang="uk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Роботу можна окремо оцінювати куратором (0,05), групою (0,05), заввідділенням (0,05) РСК (0,05).</a:t>
            </a:r>
            <a:endParaRPr b="1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02124"/>
              </a:solidFill>
              <a:highlight>
                <a:srgbClr val="F8F9FA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